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9" r:id="rId2"/>
    <p:sldId id="270" r:id="rId3"/>
    <p:sldId id="271" r:id="rId4"/>
    <p:sldId id="268" r:id="rId5"/>
    <p:sldId id="260" r:id="rId6"/>
    <p:sldId id="261" r:id="rId7"/>
    <p:sldId id="273" r:id="rId8"/>
    <p:sldId id="274" r:id="rId9"/>
    <p:sldId id="275" r:id="rId10"/>
    <p:sldId id="276" r:id="rId11"/>
    <p:sldId id="277" r:id="rId12"/>
    <p:sldId id="278" r:id="rId13"/>
    <p:sldId id="265" r:id="rId14"/>
  </p:sldIdLst>
  <p:sldSz cx="19007138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5987" userDrawn="1">
          <p15:clr>
            <a:srgbClr val="A4A3A4"/>
          </p15:clr>
        </p15:guide>
        <p15:guide id="3" pos="838" userDrawn="1">
          <p15:clr>
            <a:srgbClr val="A4A3A4"/>
          </p15:clr>
        </p15:guide>
        <p15:guide id="4" orient="horz" pos="1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2AC"/>
    <a:srgbClr val="4B6866"/>
    <a:srgbClr val="225C59"/>
    <a:srgbClr val="15D17C"/>
    <a:srgbClr val="2EEA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04" y="232"/>
      </p:cViewPr>
      <p:guideLst>
        <p:guide orient="horz" pos="3368"/>
        <p:guide pos="5987"/>
        <p:guide pos="838"/>
        <p:guide orient="horz" pos="1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892" y="1749795"/>
            <a:ext cx="14255354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5892" y="5615678"/>
            <a:ext cx="14255354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1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1983" y="569240"/>
            <a:ext cx="4098414" cy="90608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741" y="569240"/>
            <a:ext cx="12057653" cy="9060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3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41" y="2665530"/>
            <a:ext cx="16393657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6841" y="7155102"/>
            <a:ext cx="16393657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9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741" y="2846200"/>
            <a:ext cx="8078034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2363" y="2846200"/>
            <a:ext cx="8078034" cy="67838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6" y="569241"/>
            <a:ext cx="16393657" cy="20665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217" y="2620980"/>
            <a:ext cx="8040910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217" y="3905482"/>
            <a:ext cx="8040910" cy="57443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2364" y="2620980"/>
            <a:ext cx="8080509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2364" y="3905482"/>
            <a:ext cx="8080509" cy="57443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6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96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7" y="712788"/>
            <a:ext cx="6130296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509" y="1539424"/>
            <a:ext cx="9622364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217" y="3207544"/>
            <a:ext cx="6130296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3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7" y="712788"/>
            <a:ext cx="6130296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0509" y="1539424"/>
            <a:ext cx="9622364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217" y="3207544"/>
            <a:ext cx="6130296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741" y="569241"/>
            <a:ext cx="16393657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741" y="2846200"/>
            <a:ext cx="16393657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741" y="9909727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4BDE1-1F74-4548-9D2F-8C3E09377AF7}" type="datetimeFigureOut">
              <a:rPr lang="ko-KR" altLang="en-US" smtClean="0"/>
              <a:t>2020. 5. 19.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6115" y="9909727"/>
            <a:ext cx="6414909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3791" y="9909727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63059-5FE8-4D55-B831-B924EA247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2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25550" rtl="0" eaLnBrk="1" latinLnBrk="1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1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1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58A1FF-5174-47AE-A04B-8B11ABBEC7C1}"/>
              </a:ext>
            </a:extLst>
          </p:cNvPr>
          <p:cNvSpPr/>
          <p:nvPr/>
        </p:nvSpPr>
        <p:spPr>
          <a:xfrm>
            <a:off x="0" y="-1"/>
            <a:ext cx="19007138" cy="10691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E42629-110B-4718-B450-0873641DF308}"/>
              </a:ext>
            </a:extLst>
          </p:cNvPr>
          <p:cNvGrpSpPr/>
          <p:nvPr/>
        </p:nvGrpSpPr>
        <p:grpSpPr>
          <a:xfrm>
            <a:off x="4093369" y="3312581"/>
            <a:ext cx="10820400" cy="3060183"/>
            <a:chOff x="4093369" y="3672203"/>
            <a:chExt cx="10820400" cy="30601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F3C00-7C2C-4B3D-854E-08AA79917148}"/>
                </a:ext>
              </a:extLst>
            </p:cNvPr>
            <p:cNvSpPr txBox="1"/>
            <p:nvPr/>
          </p:nvSpPr>
          <p:spPr>
            <a:xfrm>
              <a:off x="4093369" y="3672203"/>
              <a:ext cx="108204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[</a:t>
              </a:r>
              <a:r>
                <a:rPr lang="ko-KR" altLang="en-US" sz="6000" b="1" dirty="0">
                  <a:solidFill>
                    <a:schemeClr val="bg1"/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마케팅으로 인식의 싸움을 하다</a:t>
              </a:r>
              <a:r>
                <a:rPr lang="en-US" altLang="ko-KR" sz="6000" b="1" dirty="0">
                  <a:solidFill>
                    <a:schemeClr val="bg1"/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]</a:t>
              </a:r>
            </a:p>
            <a:p>
              <a:pPr algn="ctr"/>
              <a:r>
                <a:rPr lang="ko-KR" altLang="en-US" sz="6000" b="1">
                  <a:solidFill>
                    <a:schemeClr val="bg1"/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기획력있는 </a:t>
              </a:r>
              <a:r>
                <a:rPr lang="ko-KR" altLang="en-US" sz="6000" b="1" dirty="0">
                  <a:solidFill>
                    <a:schemeClr val="bg1"/>
                  </a:solidFill>
                  <a:latin typeface="S-Core Dream 8 Heavy" panose="020B0503030302020204" pitchFamily="34" charset="-127"/>
                  <a:ea typeface="S-Core Dream 8 Heavy" panose="020B0503030302020204" pitchFamily="34" charset="-127"/>
                </a:rPr>
                <a:t>퍼포먼스 마케터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454872-9265-4E4C-9F39-C08E6E6FE657}"/>
                </a:ext>
              </a:extLst>
            </p:cNvPr>
            <p:cNvSpPr txBox="1"/>
            <p:nvPr/>
          </p:nvSpPr>
          <p:spPr>
            <a:xfrm>
              <a:off x="5671797" y="6209166"/>
              <a:ext cx="7663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kern="3000" spc="290" dirty="0" err="1">
                  <a:solidFill>
                    <a:schemeClr val="bg1">
                      <a:lumMod val="8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장한솔</a:t>
              </a:r>
              <a:r>
                <a:rPr lang="ko-KR" altLang="en-US" sz="2800" kern="3000" spc="290" dirty="0">
                  <a:solidFill>
                    <a:schemeClr val="bg1">
                      <a:lumMod val="8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포트폴리오 </a:t>
              </a:r>
              <a:r>
                <a:rPr lang="en-US" altLang="ko-KR" sz="2800" kern="3000" spc="290" dirty="0">
                  <a:solidFill>
                    <a:schemeClr val="bg1">
                      <a:lumMod val="8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2020</a:t>
              </a:r>
              <a:endParaRPr lang="ko-KR" altLang="en-US" sz="2800" kern="3000" spc="290" dirty="0">
                <a:solidFill>
                  <a:schemeClr val="bg1">
                    <a:lumMod val="8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8311C6-0402-4F95-8FBE-87D3C25ECF1F}"/>
              </a:ext>
            </a:extLst>
          </p:cNvPr>
          <p:cNvSpPr txBox="1"/>
          <p:nvPr/>
        </p:nvSpPr>
        <p:spPr>
          <a:xfrm>
            <a:off x="15541993" y="10097938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[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마케팅 불변의 법칙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]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인용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38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콘텐츠 제작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4"/>
            <a:ext cx="5400833" cy="70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네이버 블로그 원고 작성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상위 노출용 콘텐츠 작성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7931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브랜드 검색 시 검색 상위에 노출될 수 있도록 원고작성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직접적인 상품 홍보 대신 시사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경제 이슈로 작성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6274AB-7450-4E69-A9F0-C3200FBAE4E5}"/>
              </a:ext>
            </a:extLst>
          </p:cNvPr>
          <p:cNvGrpSpPr/>
          <p:nvPr/>
        </p:nvGrpSpPr>
        <p:grpSpPr>
          <a:xfrm>
            <a:off x="1299868" y="6182891"/>
            <a:ext cx="8166274" cy="2708752"/>
            <a:chOff x="1299868" y="6052138"/>
            <a:chExt cx="8166274" cy="27087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ED832-3DF1-427A-B83C-C57702750508}"/>
                </a:ext>
              </a:extLst>
            </p:cNvPr>
            <p:cNvSpPr txBox="1"/>
            <p:nvPr/>
          </p:nvSpPr>
          <p:spPr>
            <a:xfrm>
              <a:off x="1534775" y="6052138"/>
              <a:ext cx="7931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[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진행 결과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DC8D44-8EF8-43CF-9946-A0312B821F5F}"/>
                </a:ext>
              </a:extLst>
            </p:cNvPr>
            <p:cNvSpPr txBox="1"/>
            <p:nvPr/>
          </p:nvSpPr>
          <p:spPr>
            <a:xfrm>
              <a:off x="1299868" y="6945008"/>
              <a:ext cx="793136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공매도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주파수경매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스튜어드십코드 등 시사 이슈보다 초보주식투자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고금리 적금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사회초년생 돈 모으기 등 가벼운 주제의 글이 상위 노출됨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5B1A74-8637-4A9D-9AAB-88793651909F}"/>
              </a:ext>
            </a:extLst>
          </p:cNvPr>
          <p:cNvSpPr txBox="1"/>
          <p:nvPr/>
        </p:nvSpPr>
        <p:spPr>
          <a:xfrm>
            <a:off x="13770531" y="10119047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네이버 블로그 원고 내용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C4C18F-B635-4718-B2E1-1166D9F2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999" y="1856806"/>
            <a:ext cx="3720923" cy="37209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C9860-9E92-4ACA-89A1-DE4BC5CE95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998" y="6182891"/>
            <a:ext cx="3720924" cy="37209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2AF21C-CDBA-4038-A9A7-6F2B49B7B354}"/>
              </a:ext>
            </a:extLst>
          </p:cNvPr>
          <p:cNvSpPr txBox="1"/>
          <p:nvPr/>
        </p:nvSpPr>
        <p:spPr>
          <a:xfrm>
            <a:off x="13456183" y="2226918"/>
            <a:ext cx="4370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사회초년생부터 투자하는 습관을 들여야 한다는 내용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C6E79-2FA3-4C8B-95F8-2B2BD582FBB2}"/>
              </a:ext>
            </a:extLst>
          </p:cNvPr>
          <p:cNvSpPr txBox="1"/>
          <p:nvPr/>
        </p:nvSpPr>
        <p:spPr>
          <a:xfrm>
            <a:off x="13456183" y="6243921"/>
            <a:ext cx="48859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초보 주식 투자자들이 참고할 만한 주식정보 사이트를 소개하며 자사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SNS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채널 소개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20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콘텐츠 제작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4"/>
            <a:ext cx="5331732" cy="63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[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스포슈머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리포트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제작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스포츠용품 소비자를 위한 간행물 발간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16.07/16.11]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14868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한국스포츠개발원에서 발간하는 스포츠용품 분석 비 정기 간행물 콘텐츠 기획 및 제작 참여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발주처의 평가가 좋았으나 예산 감축으로 폐간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E92539-244E-4993-8C08-7B5C27FF1B89}"/>
              </a:ext>
            </a:extLst>
          </p:cNvPr>
          <p:cNvSpPr txBox="1"/>
          <p:nvPr/>
        </p:nvSpPr>
        <p:spPr>
          <a:xfrm>
            <a:off x="13599343" y="10206927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2016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11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월호 배드민턴화 일부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3" name="그림 2" descr="잔디, 게임, 스포츠, 실외이(가) 표시된 사진&#10;&#10;자동 생성된 설명">
            <a:extLst>
              <a:ext uri="{FF2B5EF4-FFF2-40B4-BE49-F238E27FC236}">
                <a16:creationId xmlns:a16="http://schemas.microsoft.com/office/drawing/2014/main" id="{9E8C4373-77A9-45A1-9CCA-75AFD39BB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15" y="5473303"/>
            <a:ext cx="3448531" cy="4648849"/>
          </a:xfrm>
          <a:prstGeom prst="rect">
            <a:avLst/>
          </a:prstGeom>
        </p:spPr>
      </p:pic>
      <p:pic>
        <p:nvPicPr>
          <p:cNvPr id="10" name="그림 9" descr="사람, 게임, 남자, 앉아있는이(가) 표시된 사진&#10;&#10;자동 생성된 설명">
            <a:extLst>
              <a:ext uri="{FF2B5EF4-FFF2-40B4-BE49-F238E27FC236}">
                <a16:creationId xmlns:a16="http://schemas.microsoft.com/office/drawing/2014/main" id="{2C4ECC41-9A63-4367-BB0C-77F0DD4D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1" y="5462135"/>
            <a:ext cx="3467584" cy="464884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C00F6469-5436-49A8-BBE5-3011C13EA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480" y="5462135"/>
            <a:ext cx="3448531" cy="46488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C0786-DB70-4F8B-ABE5-F41A3D4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2636" y="5493002"/>
            <a:ext cx="34861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콘텐츠 제작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4"/>
            <a:ext cx="5331732" cy="63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[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치프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이그제큐티브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제작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전문경영인 대상 경제 월간지 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17.04 -17.09]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16385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기획 참여 및 취재 진행하여 기사 작성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월 신조어 능력 평가는 구독하는 전문 경영진에게 좋은 평가를 받아 신조어 능력평가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탄까지 작성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E92539-244E-4993-8C08-7B5C27FF1B89}"/>
              </a:ext>
            </a:extLst>
          </p:cNvPr>
          <p:cNvSpPr txBox="1"/>
          <p:nvPr/>
        </p:nvSpPr>
        <p:spPr>
          <a:xfrm>
            <a:off x="14929383" y="10206927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2017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월호 일부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5C7BC-64F7-4FF4-B276-CAE2FB00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77" y="5462135"/>
            <a:ext cx="3439531" cy="46171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37EAEB-C701-479B-AC30-F40D793E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226" y="5514660"/>
            <a:ext cx="3445853" cy="46171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ACC361-270A-44F7-817E-6ED23044A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03" y="5531487"/>
            <a:ext cx="3462828" cy="46001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78EE4A-E072-4851-B4BA-0CD85F4CB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8773" y="5462135"/>
            <a:ext cx="3419083" cy="46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1854-2794-43DB-9237-5EECE1003359}"/>
              </a:ext>
            </a:extLst>
          </p:cNvPr>
          <p:cNvSpPr/>
          <p:nvPr/>
        </p:nvSpPr>
        <p:spPr>
          <a:xfrm>
            <a:off x="0" y="-1"/>
            <a:ext cx="19007138" cy="10691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BEC3F-549B-4E57-AD34-8A2D56CE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3184" y="1563328"/>
            <a:ext cx="3871127" cy="499893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54E3A1-EE6B-4F9E-A459-E351D6D128CF}"/>
              </a:ext>
            </a:extLst>
          </p:cNvPr>
          <p:cNvGrpSpPr/>
          <p:nvPr/>
        </p:nvGrpSpPr>
        <p:grpSpPr>
          <a:xfrm>
            <a:off x="3740591" y="3384973"/>
            <a:ext cx="11525956" cy="3556864"/>
            <a:chOff x="3740591" y="3417661"/>
            <a:chExt cx="11525956" cy="35568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A7E25-E077-4B95-8C76-D6AC9BAA07AC}"/>
                </a:ext>
              </a:extLst>
            </p:cNvPr>
            <p:cNvSpPr txBox="1"/>
            <p:nvPr/>
          </p:nvSpPr>
          <p:spPr>
            <a:xfrm>
              <a:off x="5158159" y="5138317"/>
              <a:ext cx="8692408" cy="183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>
                      <a:lumMod val="8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Phone. 010.7685.0826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>
                      <a:lumMod val="8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Mail. kjhs0320@gmail.com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86F42C-3921-4C2C-8E5B-515C00FF5EFA}"/>
                </a:ext>
              </a:extLst>
            </p:cNvPr>
            <p:cNvSpPr txBox="1"/>
            <p:nvPr/>
          </p:nvSpPr>
          <p:spPr>
            <a:xfrm>
              <a:off x="3740591" y="3417661"/>
              <a:ext cx="11525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THANK YOU</a:t>
              </a:r>
              <a:endPara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86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002CD7-15A2-44D0-90E6-1B8CDC192846}"/>
              </a:ext>
            </a:extLst>
          </p:cNvPr>
          <p:cNvSpPr/>
          <p:nvPr/>
        </p:nvSpPr>
        <p:spPr>
          <a:xfrm>
            <a:off x="6926" y="-13856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E42629-110B-4718-B450-0873641DF308}"/>
              </a:ext>
            </a:extLst>
          </p:cNvPr>
          <p:cNvGrpSpPr/>
          <p:nvPr/>
        </p:nvGrpSpPr>
        <p:grpSpPr>
          <a:xfrm>
            <a:off x="1742210" y="2328821"/>
            <a:ext cx="10820400" cy="2802778"/>
            <a:chOff x="4093369" y="3672203"/>
            <a:chExt cx="10820400" cy="28027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F3C00-7C2C-4B3D-854E-08AA79917148}"/>
                </a:ext>
              </a:extLst>
            </p:cNvPr>
            <p:cNvSpPr txBox="1"/>
            <p:nvPr/>
          </p:nvSpPr>
          <p:spPr>
            <a:xfrm>
              <a:off x="4093369" y="3672203"/>
              <a:ext cx="10820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다 매체로 진행한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퍼포먼스 마케팅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454872-9265-4E4C-9F39-C08E6E6FE657}"/>
                </a:ext>
              </a:extLst>
            </p:cNvPr>
            <p:cNvSpPr txBox="1"/>
            <p:nvPr/>
          </p:nvSpPr>
          <p:spPr>
            <a:xfrm>
              <a:off x="4093369" y="5520874"/>
              <a:ext cx="76635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구글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, 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네이버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, SNS 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광고 집행</a:t>
              </a:r>
              <a:endParaRPr lang="en-US" altLang="ko-KR" sz="2800" kern="3000" dirty="0">
                <a:solidFill>
                  <a:schemeClr val="bg1">
                    <a:lumMod val="8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구글 전환비용 평균 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1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만원 후반 대</a:t>
              </a:r>
              <a:endParaRPr lang="en-US" altLang="ko-KR" sz="2800" kern="3000" dirty="0">
                <a:solidFill>
                  <a:schemeClr val="bg1">
                    <a:lumMod val="8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  <p:pic>
        <p:nvPicPr>
          <p:cNvPr id="11" name="그림 10" descr="전자기기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E58FE130-9988-4E3E-A683-B4356FBF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3" y="1140735"/>
            <a:ext cx="11824854" cy="88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58A1FF-5174-47AE-A04B-8B11ABBEC7C1}"/>
              </a:ext>
            </a:extLst>
          </p:cNvPr>
          <p:cNvSpPr/>
          <p:nvPr/>
        </p:nvSpPr>
        <p:spPr>
          <a:xfrm>
            <a:off x="0" y="-1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E42629-110B-4718-B450-0873641DF308}"/>
              </a:ext>
            </a:extLst>
          </p:cNvPr>
          <p:cNvGrpSpPr/>
          <p:nvPr/>
        </p:nvGrpSpPr>
        <p:grpSpPr>
          <a:xfrm>
            <a:off x="10132662" y="6753650"/>
            <a:ext cx="10820400" cy="2371891"/>
            <a:chOff x="4093369" y="3672203"/>
            <a:chExt cx="10820400" cy="2371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F3C00-7C2C-4B3D-854E-08AA79917148}"/>
                </a:ext>
              </a:extLst>
            </p:cNvPr>
            <p:cNvSpPr txBox="1"/>
            <p:nvPr/>
          </p:nvSpPr>
          <p:spPr>
            <a:xfrm>
              <a:off x="4093369" y="3672203"/>
              <a:ext cx="10820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고객의 니즈를 파악한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콘텐츠 제작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454872-9265-4E4C-9F39-C08E6E6FE657}"/>
                </a:ext>
              </a:extLst>
            </p:cNvPr>
            <p:cNvSpPr txBox="1"/>
            <p:nvPr/>
          </p:nvSpPr>
          <p:spPr>
            <a:xfrm>
              <a:off x="4093369" y="5520874"/>
              <a:ext cx="7663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랜딩페이지 기획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ㆍ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제작 및 영상 광고 기획</a:t>
              </a:r>
              <a:endParaRPr lang="en-US" altLang="ko-KR" sz="2800" kern="3000" dirty="0">
                <a:solidFill>
                  <a:schemeClr val="bg1">
                    <a:lumMod val="8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  <p:pic>
        <p:nvPicPr>
          <p:cNvPr id="8" name="그림 7" descr="전자기기, 앉아있는, 노트북, 화면이(가) 표시된 사진&#10;&#10;자동 생성된 설명">
            <a:extLst>
              <a:ext uri="{FF2B5EF4-FFF2-40B4-BE49-F238E27FC236}">
                <a16:creationId xmlns:a16="http://schemas.microsoft.com/office/drawing/2014/main" id="{F5412CC4-A21B-41C5-9C29-85B491A5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2393" y="-490574"/>
            <a:ext cx="17511823" cy="116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58A1FF-5174-47AE-A04B-8B11ABBEC7C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BEC3F-549B-4E57-AD34-8A2D56CE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3184" y="1563328"/>
            <a:ext cx="3871127" cy="499893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AE42629-110B-4718-B450-0873641DF308}"/>
              </a:ext>
            </a:extLst>
          </p:cNvPr>
          <p:cNvGrpSpPr/>
          <p:nvPr/>
        </p:nvGrpSpPr>
        <p:grpSpPr>
          <a:xfrm>
            <a:off x="10132662" y="6413410"/>
            <a:ext cx="10820400" cy="2371891"/>
            <a:chOff x="4093369" y="3672203"/>
            <a:chExt cx="10820400" cy="2371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DF3C00-7C2C-4B3D-854E-08AA79917148}"/>
                </a:ext>
              </a:extLst>
            </p:cNvPr>
            <p:cNvSpPr txBox="1"/>
            <p:nvPr/>
          </p:nvSpPr>
          <p:spPr>
            <a:xfrm>
              <a:off x="4093369" y="3672203"/>
              <a:ext cx="10820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잡지 제작을 통한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  <a:p>
              <a:r>
                <a:rPr lang="ko-KR" altLang="en-US" sz="4800" b="1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데이터 리서치 및 에디터 경험</a:t>
              </a:r>
              <a:endParaRPr lang="en-US" altLang="ko-KR" sz="48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454872-9265-4E4C-9F39-C08E6E6FE657}"/>
                </a:ext>
              </a:extLst>
            </p:cNvPr>
            <p:cNvSpPr txBox="1"/>
            <p:nvPr/>
          </p:nvSpPr>
          <p:spPr>
            <a:xfrm>
              <a:off x="4093369" y="5520874"/>
              <a:ext cx="7663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[</a:t>
              </a:r>
              <a:r>
                <a:rPr lang="ko-KR" altLang="en-US" sz="2800" kern="3000" dirty="0" err="1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스포슈머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 리포트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], [CHIEF EXECUTIVE] </a:t>
              </a:r>
              <a:r>
                <a:rPr lang="ko-KR" altLang="en-US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제작 </a:t>
              </a:r>
              <a:r>
                <a:rPr lang="en-US" altLang="ko-KR" sz="2800" kern="3000" dirty="0">
                  <a:solidFill>
                    <a:schemeClr val="bg1">
                      <a:lumMod val="85000"/>
                    </a:schemeClr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 </a:t>
              </a:r>
              <a:endParaRPr lang="ko-KR" altLang="en-US" sz="2800" kern="3000" dirty="0">
                <a:solidFill>
                  <a:schemeClr val="bg1">
                    <a:lumMod val="8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13B3B5-F165-411D-A327-4C5CF47F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7" b="89970" l="10000" r="90000">
                        <a14:foregroundMark x1="26042" y1="9119" x2="31094" y2="9347"/>
                        <a14:foregroundMark x1="48438" y1="6687" x2="56615" y2="8587"/>
                        <a14:foregroundMark x1="48802" y1="6687" x2="49479" y2="87158"/>
                        <a14:foregroundMark x1="49479" y1="87158" x2="49531" y2="87158"/>
                        <a14:foregroundMark x1="57188" y1="87386" x2="52708" y2="87386"/>
                        <a14:foregroundMark x1="56823" y1="88754" x2="53281" y2="88526"/>
                        <a14:foregroundMark x1="55313" y1="89058" x2="50677" y2="8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529" y="1244351"/>
            <a:ext cx="13492033" cy="8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4BF371-F9F3-4E6B-AE6B-0F0CAE295A3D}"/>
              </a:ext>
            </a:extLst>
          </p:cNvPr>
          <p:cNvGrpSpPr/>
          <p:nvPr/>
        </p:nvGrpSpPr>
        <p:grpSpPr>
          <a:xfrm>
            <a:off x="9717633" y="2673174"/>
            <a:ext cx="8089977" cy="6821756"/>
            <a:chOff x="1330325" y="2673174"/>
            <a:chExt cx="8089977" cy="682175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7CAA012-8F59-4077-A7B7-4A7CEAB1A857}"/>
                </a:ext>
              </a:extLst>
            </p:cNvPr>
            <p:cNvSpPr/>
            <p:nvPr/>
          </p:nvSpPr>
          <p:spPr>
            <a:xfrm>
              <a:off x="1330325" y="2673174"/>
              <a:ext cx="7696866" cy="5078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한국능률협회컨설팅</a:t>
              </a:r>
              <a:r>
                <a:rPr lang="en-US" altLang="ko-KR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(16.06~17.08) 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총 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년 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개월</a:t>
              </a:r>
              <a:endPara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6B3BCF-0EB9-4B90-9555-0605EF18A91B}"/>
                </a:ext>
              </a:extLst>
            </p:cNvPr>
            <p:cNvSpPr txBox="1"/>
            <p:nvPr/>
          </p:nvSpPr>
          <p:spPr>
            <a:xfrm>
              <a:off x="1410416" y="4442487"/>
              <a:ext cx="7931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기획</a:t>
              </a: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원고 작성</a:t>
              </a: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스포츠용품 분석 의뢰</a:t>
              </a: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의뢰 후 제품 검사 결과 분석</a:t>
              </a: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출간 후 만족도 조사 등 실시</a:t>
              </a:r>
            </a:p>
            <a:p>
              <a:endParaRPr lang="ko-KR" altLang="en-US" sz="2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CD3D16-CFE1-4D54-B3CA-555808978114}"/>
                </a:ext>
              </a:extLst>
            </p:cNvPr>
            <p:cNvSpPr txBox="1"/>
            <p:nvPr/>
          </p:nvSpPr>
          <p:spPr>
            <a:xfrm>
              <a:off x="1343026" y="3918212"/>
              <a:ext cx="7918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/>
                <a:t>1.  KSPO </a:t>
              </a:r>
              <a:r>
                <a:rPr lang="ko-KR" altLang="en-US" dirty="0" err="1"/>
                <a:t>비정기</a:t>
              </a:r>
              <a:r>
                <a:rPr lang="ko-KR" altLang="en-US" dirty="0"/>
                <a:t> </a:t>
              </a:r>
              <a:r>
                <a:rPr lang="ko-KR" altLang="en-US"/>
                <a:t>간행물 </a:t>
              </a:r>
              <a:r>
                <a:rPr lang="en-US" altLang="ko-KR" dirty="0"/>
                <a:t>[</a:t>
              </a:r>
              <a:r>
                <a:rPr lang="ko-KR" altLang="en-US" err="1"/>
                <a:t>스포슈머</a:t>
              </a:r>
              <a:r>
                <a:rPr lang="ko-KR" altLang="en-US"/>
                <a:t> 리포트</a:t>
              </a:r>
              <a:r>
                <a:rPr lang="en-US" altLang="ko-KR" dirty="0"/>
                <a:t>] </a:t>
              </a:r>
              <a:r>
                <a:rPr lang="ko-KR" altLang="en-US"/>
                <a:t>제작 참여</a:t>
              </a:r>
              <a:endParaRPr lang="en-US" altLang="ko-KR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DDECFB-A695-44D2-BF0F-D0EB9C28519D}"/>
                </a:ext>
              </a:extLst>
            </p:cNvPr>
            <p:cNvSpPr txBox="1"/>
            <p:nvPr/>
          </p:nvSpPr>
          <p:spPr>
            <a:xfrm>
              <a:off x="1346915" y="5405366"/>
              <a:ext cx="79147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/>
                <a:t>2. </a:t>
              </a:r>
              <a:r>
                <a:rPr lang="ko-KR" altLang="en-US" dirty="0"/>
                <a:t>세종청사 근무여건 만족도 분석</a:t>
              </a:r>
            </a:p>
            <a:p>
              <a:endParaRPr lang="en-US" altLang="ko-KR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878D23-58D7-4C71-BA83-54DE2FC399DA}"/>
                </a:ext>
              </a:extLst>
            </p:cNvPr>
            <p:cNvSpPr txBox="1"/>
            <p:nvPr/>
          </p:nvSpPr>
          <p:spPr>
            <a:xfrm>
              <a:off x="1488935" y="5971090"/>
              <a:ext cx="79313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20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r>
                <a:rPr lang="ko-KR" altLang="en-US" dirty="0"/>
                <a:t>질문 설계</a:t>
              </a:r>
              <a:r>
                <a:rPr lang="en-US" altLang="ko-KR" dirty="0"/>
                <a:t>, </a:t>
              </a:r>
              <a:r>
                <a:rPr lang="ko-KR" altLang="en-US" dirty="0"/>
                <a:t>인터뷰 진행</a:t>
              </a:r>
              <a:r>
                <a:rPr lang="en-US" altLang="ko-KR" dirty="0"/>
                <a:t>, </a:t>
              </a:r>
              <a:r>
                <a:rPr lang="ko-KR" altLang="en-US" dirty="0"/>
                <a:t>인터뷰 데이터 분석</a:t>
              </a:r>
            </a:p>
            <a:p>
              <a:r>
                <a:rPr lang="ko-KR" altLang="en-US" dirty="0"/>
                <a:t>선행 연구자료 분석</a:t>
              </a:r>
              <a:r>
                <a:rPr lang="en-US" altLang="ko-KR" dirty="0"/>
                <a:t>(</a:t>
              </a:r>
              <a:r>
                <a:rPr lang="ko-KR" altLang="en-US" dirty="0"/>
                <a:t>청사 이전 관련 논문 조사 등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027D12-5D5A-459B-BF13-4196F39B9C7D}"/>
                </a:ext>
              </a:extLst>
            </p:cNvPr>
            <p:cNvSpPr txBox="1"/>
            <p:nvPr/>
          </p:nvSpPr>
          <p:spPr>
            <a:xfrm>
              <a:off x="1350061" y="6887927"/>
              <a:ext cx="7911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/>
                <a:t>3. </a:t>
              </a:r>
              <a:r>
                <a:rPr lang="ko-KR" altLang="en-US"/>
                <a:t>서울시 </a:t>
              </a:r>
              <a:r>
                <a:rPr lang="en-US" altLang="ko-KR" dirty="0"/>
                <a:t>5</a:t>
              </a:r>
              <a:r>
                <a:rPr lang="ko-KR" altLang="en-US" dirty="0"/>
                <a:t>개년 정책 평가 프로젝트</a:t>
              </a:r>
            </a:p>
            <a:p>
              <a:endParaRPr lang="en-US" altLang="ko-K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45506D-A41E-47D0-A93A-6CA05DED5E90}"/>
                </a:ext>
              </a:extLst>
            </p:cNvPr>
            <p:cNvSpPr txBox="1"/>
            <p:nvPr/>
          </p:nvSpPr>
          <p:spPr>
            <a:xfrm>
              <a:off x="1458337" y="7415022"/>
              <a:ext cx="7931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20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r>
                <a:rPr lang="ko-KR" altLang="en-US"/>
                <a:t>서울시 </a:t>
              </a:r>
              <a:r>
                <a:rPr lang="en-US" altLang="ko-KR" dirty="0"/>
                <a:t>5</a:t>
              </a:r>
              <a:r>
                <a:rPr lang="ko-KR" altLang="en-US" dirty="0"/>
                <a:t>개년 정책 프로젝트 유형 분석</a:t>
              </a:r>
            </a:p>
            <a:p>
              <a:r>
                <a:rPr lang="ko-KR" altLang="en-US"/>
                <a:t>질문 설계</a:t>
              </a:r>
              <a:r>
                <a:rPr lang="en-US" altLang="ko-KR" dirty="0"/>
                <a:t>, </a:t>
              </a:r>
              <a:r>
                <a:rPr lang="ko-KR" altLang="en-US"/>
                <a:t>인터뷰 진행</a:t>
              </a:r>
              <a:r>
                <a:rPr lang="en-US" altLang="ko-KR" dirty="0"/>
                <a:t>, </a:t>
              </a:r>
              <a:r>
                <a:rPr lang="ko-KR" altLang="en-US" dirty="0"/>
                <a:t>인터뷰 데이터 분석</a:t>
              </a:r>
            </a:p>
            <a:p>
              <a:r>
                <a:rPr lang="ko-KR" altLang="en-US" dirty="0"/>
                <a:t>선행 연구자료 분석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BC27C2-0C04-4CD0-B9A5-9B19A6D90691}"/>
                </a:ext>
              </a:extLst>
            </p:cNvPr>
            <p:cNvSpPr txBox="1"/>
            <p:nvPr/>
          </p:nvSpPr>
          <p:spPr>
            <a:xfrm>
              <a:off x="1350061" y="8663933"/>
              <a:ext cx="7911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>
                      <a:lumMod val="85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4. </a:t>
              </a:r>
              <a:r>
                <a:rPr lang="ko-KR" altLang="en-US" dirty="0">
                  <a:solidFill>
                    <a:schemeClr val="bg1"/>
                  </a:solidFill>
                </a:rPr>
                <a:t>경영 전문 월간 간행물 </a:t>
              </a:r>
              <a:r>
                <a:rPr lang="en-US" altLang="ko-KR" dirty="0">
                  <a:solidFill>
                    <a:schemeClr val="bg1"/>
                  </a:solidFill>
                </a:rPr>
                <a:t>[Chief Executive] 17.04~17.09</a:t>
              </a:r>
              <a:r>
                <a:rPr lang="ko-KR" altLang="en-US" dirty="0">
                  <a:solidFill>
                    <a:schemeClr val="bg1"/>
                  </a:solidFill>
                </a:rPr>
                <a:t>월호 제작 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6213475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이력 </a:t>
            </a:r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총 </a:t>
            </a:r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 </a:t>
            </a:r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개월</a:t>
            </a:r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4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4E7733-F897-41B4-BE7C-595CAE367075}"/>
              </a:ext>
            </a:extLst>
          </p:cNvPr>
          <p:cNvGrpSpPr/>
          <p:nvPr/>
        </p:nvGrpSpPr>
        <p:grpSpPr>
          <a:xfrm>
            <a:off x="1499309" y="2668576"/>
            <a:ext cx="7979289" cy="5546502"/>
            <a:chOff x="9893080" y="2646805"/>
            <a:chExt cx="7979289" cy="554650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D4CDB76-DFD3-47A6-9938-E8A17AC01C71}"/>
                </a:ext>
              </a:extLst>
            </p:cNvPr>
            <p:cNvSpPr/>
            <p:nvPr/>
          </p:nvSpPr>
          <p:spPr>
            <a:xfrm>
              <a:off x="9893080" y="2646805"/>
              <a:ext cx="7783731" cy="5078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세계금융연구원</a:t>
              </a:r>
              <a:r>
                <a:rPr lang="en-US" altLang="ko-KR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(18.06~20.03) </a:t>
              </a:r>
            </a:p>
            <a:p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총 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년 </a:t>
              </a:r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9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F589A2-229E-4B7F-A57E-0CC019075548}"/>
                </a:ext>
              </a:extLst>
            </p:cNvPr>
            <p:cNvSpPr txBox="1"/>
            <p:nvPr/>
          </p:nvSpPr>
          <p:spPr>
            <a:xfrm>
              <a:off x="9930356" y="4616778"/>
              <a:ext cx="79313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20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r>
                <a:rPr lang="en-US" altLang="ko-KR" dirty="0"/>
                <a:t>1. </a:t>
              </a:r>
              <a:r>
                <a:rPr lang="ko-KR" altLang="en-US" dirty="0"/>
                <a:t>구글 </a:t>
              </a:r>
              <a:r>
                <a:rPr lang="ko-KR" altLang="en-US" dirty="0" err="1"/>
                <a:t>애드</a:t>
              </a:r>
              <a:r>
                <a:rPr lang="ko-KR" altLang="en-US" dirty="0"/>
                <a:t> 계정 </a:t>
              </a:r>
              <a:r>
                <a:rPr lang="en-US" altLang="ko-KR" dirty="0"/>
                <a:t>1</a:t>
              </a:r>
              <a:r>
                <a:rPr lang="ko-KR" altLang="en-US" dirty="0"/>
                <a:t>개</a:t>
              </a:r>
              <a:r>
                <a:rPr lang="en-US" altLang="ko-KR" dirty="0"/>
                <a:t>(DA)</a:t>
              </a:r>
              <a:r>
                <a:rPr lang="ko-KR" altLang="en-US" dirty="0"/>
                <a:t> 직접 운영  </a:t>
              </a:r>
            </a:p>
            <a:p>
              <a:r>
                <a:rPr lang="en-US" altLang="ko-KR" dirty="0"/>
                <a:t>2. </a:t>
              </a:r>
              <a:r>
                <a:rPr lang="ko-KR" altLang="en-US" dirty="0"/>
                <a:t>광고 대행사 </a:t>
              </a:r>
              <a:r>
                <a:rPr lang="en-US" altLang="ko-KR" dirty="0"/>
                <a:t>3</a:t>
              </a:r>
              <a:r>
                <a:rPr lang="ko-KR" altLang="en-US" dirty="0"/>
                <a:t>개 관리</a:t>
              </a:r>
            </a:p>
            <a:p>
              <a:r>
                <a:rPr lang="en-US" altLang="ko-KR" dirty="0"/>
                <a:t>3. </a:t>
              </a:r>
              <a:r>
                <a:rPr lang="ko-KR" altLang="en-US" dirty="0"/>
                <a:t>네이버 브랜드 검색 광고 직접 운영 </a:t>
              </a:r>
            </a:p>
            <a:p>
              <a:r>
                <a:rPr lang="en-US" altLang="ko-KR" dirty="0"/>
                <a:t>4. SNS(</a:t>
              </a:r>
              <a:r>
                <a:rPr lang="ko-KR" altLang="en-US" dirty="0"/>
                <a:t>페이스북</a:t>
              </a:r>
              <a:r>
                <a:rPr lang="en-US" altLang="ko-KR" dirty="0"/>
                <a:t>, </a:t>
              </a:r>
              <a:r>
                <a:rPr lang="ko-KR" altLang="en-US" dirty="0"/>
                <a:t>인스타그램</a:t>
              </a:r>
              <a:r>
                <a:rPr lang="en-US" altLang="ko-KR" dirty="0"/>
                <a:t>) </a:t>
              </a:r>
              <a:r>
                <a:rPr lang="ko-KR" altLang="en-US" dirty="0"/>
                <a:t>광고 직접 운영 경험</a:t>
              </a:r>
              <a:endParaRPr lang="en-US" altLang="ko-KR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D4052F-46FD-4401-BF86-945BE866AF5F}"/>
                </a:ext>
              </a:extLst>
            </p:cNvPr>
            <p:cNvSpPr txBox="1"/>
            <p:nvPr/>
          </p:nvSpPr>
          <p:spPr>
            <a:xfrm>
              <a:off x="9893081" y="3888085"/>
              <a:ext cx="7783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/>
                <a:t>퍼포먼스 마케팅</a:t>
              </a:r>
              <a:r>
                <a:rPr lang="en-US" altLang="ko-KR" dirty="0"/>
                <a:t>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308690-C8F7-4848-B410-1772E912D0C8}"/>
                </a:ext>
              </a:extLst>
            </p:cNvPr>
            <p:cNvSpPr txBox="1"/>
            <p:nvPr/>
          </p:nvSpPr>
          <p:spPr>
            <a:xfrm>
              <a:off x="9941002" y="7085311"/>
              <a:ext cx="7931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200">
                  <a:solidFill>
                    <a:schemeClr val="bg1">
                      <a:lumMod val="95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defRPr>
              </a:lvl1pPr>
            </a:lstStyle>
            <a:p>
              <a:r>
                <a:rPr lang="en-US" altLang="ko-KR" dirty="0"/>
                <a:t>1. </a:t>
              </a:r>
              <a:r>
                <a:rPr lang="ko-KR" altLang="en-US" dirty="0"/>
                <a:t>자사 온라인 광고 기획 및 랜딩페이지</a:t>
              </a:r>
              <a:r>
                <a:rPr lang="en-US" altLang="ko-KR" dirty="0"/>
                <a:t>/</a:t>
              </a:r>
              <a:r>
                <a:rPr lang="ko-KR" altLang="en-US" dirty="0"/>
                <a:t>배너 제작</a:t>
              </a:r>
            </a:p>
            <a:p>
              <a:r>
                <a:rPr lang="en-US" altLang="ko-KR" dirty="0"/>
                <a:t>2. </a:t>
              </a:r>
              <a:r>
                <a:rPr lang="ko-KR" altLang="en-US" dirty="0"/>
                <a:t>영상 광고 및 홍보 콘텐츠 기획</a:t>
              </a:r>
              <a:endParaRPr lang="en-US" altLang="ko-KR" dirty="0"/>
            </a:p>
            <a:p>
              <a:r>
                <a:rPr lang="en-US" altLang="ko-KR" dirty="0"/>
                <a:t>3. </a:t>
              </a:r>
              <a:r>
                <a:rPr lang="ko-KR" altLang="en-US" dirty="0"/>
                <a:t>자사 블로그 글 작성</a:t>
              </a:r>
              <a:endParaRPr lang="en-US" altLang="ko-KR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627D3E-F7C0-4520-AEBA-489FC249CBC5}"/>
                </a:ext>
              </a:extLst>
            </p:cNvPr>
            <p:cNvSpPr txBox="1"/>
            <p:nvPr/>
          </p:nvSpPr>
          <p:spPr>
            <a:xfrm>
              <a:off x="9893080" y="6391708"/>
              <a:ext cx="776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콘텐츠 기획 </a:t>
              </a:r>
              <a:r>
                <a:rPr lang="ko-KR" altLang="en-US"/>
                <a:t>및 제작</a:t>
              </a:r>
              <a:r>
                <a:rPr lang="en-US" altLang="ko-KR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36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pic>
        <p:nvPicPr>
          <p:cNvPr id="3" name="그림 2" descr="전화, 주차장, 앉아있는, 측정기이(가) 표시된 사진&#10;&#10;자동 생성된 설명">
            <a:extLst>
              <a:ext uri="{FF2B5EF4-FFF2-40B4-BE49-F238E27FC236}">
                <a16:creationId xmlns:a16="http://schemas.microsoft.com/office/drawing/2014/main" id="{7F690E03-9E13-42E7-A300-7628668A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11" y="3295646"/>
            <a:ext cx="11094252" cy="73961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8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퍼포먼스마케팅</a:t>
            </a:r>
            <a:endParaRPr lang="ko-KR" altLang="en-US" sz="4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5"/>
            <a:ext cx="3283619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구글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애드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운영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4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랜딩페이지 기획 및 제작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7931367" cy="74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잠재고객군을 정하여 해당 타겟층에 맞게 웹페이지 기획 및 이미지 제작 직접 함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6274AB-7450-4E69-A9F0-C3200FBAE4E5}"/>
              </a:ext>
            </a:extLst>
          </p:cNvPr>
          <p:cNvGrpSpPr/>
          <p:nvPr/>
        </p:nvGrpSpPr>
        <p:grpSpPr>
          <a:xfrm>
            <a:off x="9647735" y="3499723"/>
            <a:ext cx="8166274" cy="1846977"/>
            <a:chOff x="1299868" y="6052138"/>
            <a:chExt cx="8166274" cy="18469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ED832-3DF1-427A-B83C-C57702750508}"/>
                </a:ext>
              </a:extLst>
            </p:cNvPr>
            <p:cNvSpPr txBox="1"/>
            <p:nvPr/>
          </p:nvSpPr>
          <p:spPr>
            <a:xfrm>
              <a:off x="1534775" y="6052138"/>
              <a:ext cx="7931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[A/B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테스트 진행 결과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DC8D44-8EF8-43CF-9946-A0312B821F5F}"/>
                </a:ext>
              </a:extLst>
            </p:cNvPr>
            <p:cNvSpPr txBox="1"/>
            <p:nvPr/>
          </p:nvSpPr>
          <p:spPr>
            <a:xfrm>
              <a:off x="1299868" y="6945008"/>
              <a:ext cx="79313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연령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기기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주제 별 효율이 높았던 랜딩페이지 운영 시 </a:t>
              </a:r>
              <a:r>
                <a:rPr lang="ko-KR" altLang="en-US" sz="2800" dirty="0" err="1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전환율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20% ,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ROAS 90% 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이상 증가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AE92539-244E-4993-8C08-7B5C27FF1B89}"/>
              </a:ext>
            </a:extLst>
          </p:cNvPr>
          <p:cNvSpPr txBox="1"/>
          <p:nvPr/>
        </p:nvSpPr>
        <p:spPr>
          <a:xfrm>
            <a:off x="13770531" y="10119047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제작했던 광고용 랜딩페이지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38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8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퍼포먼스마케팅</a:t>
            </a:r>
            <a:endParaRPr lang="ko-KR" altLang="en-US" sz="4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4"/>
            <a:ext cx="4308475" cy="631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네이버 광고 운영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광고 전략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7931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코스피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코스닥 상장 기업명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테마주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관련 키워드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섹터 키워드 등 주식 키워드 추출하여 조합하여 </a:t>
            </a:r>
            <a:r>
              <a:rPr lang="ko-KR" altLang="en-US" sz="28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메인키워드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+ </a:t>
            </a:r>
            <a:r>
              <a:rPr lang="ko-KR" altLang="en-US" sz="28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세부키워드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만개로 운영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6274AB-7450-4E69-A9F0-C3200FBAE4E5}"/>
              </a:ext>
            </a:extLst>
          </p:cNvPr>
          <p:cNvGrpSpPr/>
          <p:nvPr/>
        </p:nvGrpSpPr>
        <p:grpSpPr>
          <a:xfrm>
            <a:off x="1299868" y="6182891"/>
            <a:ext cx="8166274" cy="4001413"/>
            <a:chOff x="1299868" y="6052138"/>
            <a:chExt cx="8166274" cy="40014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ED832-3DF1-427A-B83C-C57702750508}"/>
                </a:ext>
              </a:extLst>
            </p:cNvPr>
            <p:cNvSpPr txBox="1"/>
            <p:nvPr/>
          </p:nvSpPr>
          <p:spPr>
            <a:xfrm>
              <a:off x="1534775" y="6052138"/>
              <a:ext cx="7931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[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전략 진행 결과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DC8D44-8EF8-43CF-9946-A0312B821F5F}"/>
                </a:ext>
              </a:extLst>
            </p:cNvPr>
            <p:cNvSpPr txBox="1"/>
            <p:nvPr/>
          </p:nvSpPr>
          <p:spPr>
            <a:xfrm>
              <a:off x="1299868" y="6945008"/>
              <a:ext cx="7931367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지나친 대량 키워드로 네이버에 경고 통보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클릭이 많은 키워드는 전환비용이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5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만원 이상으로 타 광고매체에 비해 비용이 높아 브랜드 검색 광고로 전환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브랜드 검색 광고 전환비용은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6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만원대로 높은 편이나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ROAS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300%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이상 달성으로 유의미한 광고로 자리잡음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5" name="그림 4" descr="노트북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B942D68-9C30-4464-A8D1-938CC91B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96" y="3354622"/>
            <a:ext cx="10986235" cy="6179757"/>
          </a:xfrm>
          <a:prstGeom prst="rect">
            <a:avLst/>
          </a:prstGeom>
        </p:spPr>
      </p:pic>
      <p:pic>
        <p:nvPicPr>
          <p:cNvPr id="9" name="그림 8" descr="휴대폰, 측정기, 시계이(가) 표시된 사진&#10;&#10;자동 생성된 설명">
            <a:extLst>
              <a:ext uri="{FF2B5EF4-FFF2-40B4-BE49-F238E27FC236}">
                <a16:creationId xmlns:a16="http://schemas.microsoft.com/office/drawing/2014/main" id="{97603C31-AAF2-4035-80B1-FD125A39C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99" y="2538919"/>
            <a:ext cx="8935723" cy="6701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5B1A74-8637-4A9D-9AAB-88793651909F}"/>
              </a:ext>
            </a:extLst>
          </p:cNvPr>
          <p:cNvSpPr txBox="1"/>
          <p:nvPr/>
        </p:nvSpPr>
        <p:spPr>
          <a:xfrm>
            <a:off x="13770531" y="10119047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운영했던 네이버 브랜드 검색 광고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3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0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sz="48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퍼포먼스마케팅</a:t>
            </a:r>
            <a:endParaRPr lang="ko-KR" altLang="en-US" sz="4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4"/>
            <a:ext cx="4417332" cy="63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SNS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광고 운영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새로운 잠재고객 발굴 도전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793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기존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50~60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 위주의 고객을 보유하고 있어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2030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신규고객을 발굴하기 위해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SNS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 활용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6274AB-7450-4E69-A9F0-C3200FBAE4E5}"/>
              </a:ext>
            </a:extLst>
          </p:cNvPr>
          <p:cNvGrpSpPr/>
          <p:nvPr/>
        </p:nvGrpSpPr>
        <p:grpSpPr>
          <a:xfrm>
            <a:off x="9647735" y="3499723"/>
            <a:ext cx="8166274" cy="1846977"/>
            <a:chOff x="1299868" y="6052138"/>
            <a:chExt cx="8166274" cy="18469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ED832-3DF1-427A-B83C-C57702750508}"/>
                </a:ext>
              </a:extLst>
            </p:cNvPr>
            <p:cNvSpPr txBox="1"/>
            <p:nvPr/>
          </p:nvSpPr>
          <p:spPr>
            <a:xfrm>
              <a:off x="1534775" y="6052138"/>
              <a:ext cx="7931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[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광고 결과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DC8D44-8EF8-43CF-9946-A0312B821F5F}"/>
                </a:ext>
              </a:extLst>
            </p:cNvPr>
            <p:cNvSpPr txBox="1"/>
            <p:nvPr/>
          </p:nvSpPr>
          <p:spPr>
            <a:xfrm>
              <a:off x="1299868" y="6945008"/>
              <a:ext cx="79313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카드뉴스소재로 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A/B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테스트 진행하며 도달율을 높였으나 결제까지 이어지지 않았음</a:t>
              </a:r>
              <a:endPara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AE92539-244E-4993-8C08-7B5C27FF1B89}"/>
              </a:ext>
            </a:extLst>
          </p:cNvPr>
          <p:cNvSpPr txBox="1"/>
          <p:nvPr/>
        </p:nvSpPr>
        <p:spPr>
          <a:xfrm>
            <a:off x="14554302" y="10081749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제작했던 광고소재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D1756-E76C-48A6-8B68-C68F147F8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675" y="5968697"/>
            <a:ext cx="3421899" cy="3421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D9F6D1-762E-406A-8D39-9EB410DD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73" y="5968698"/>
            <a:ext cx="3421899" cy="3421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7E48EBF-1D04-4C7B-8621-0B6140F05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24" y="5977134"/>
            <a:ext cx="3421899" cy="3421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450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12F4BE-4D09-4596-B663-F62AA5B1B1F1}"/>
              </a:ext>
            </a:extLst>
          </p:cNvPr>
          <p:cNvSpPr/>
          <p:nvPr/>
        </p:nvSpPr>
        <p:spPr>
          <a:xfrm>
            <a:off x="0" y="1512"/>
            <a:ext cx="19007138" cy="10691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2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8BA07-2DDF-4FAF-ABD8-6AF106683571}"/>
              </a:ext>
            </a:extLst>
          </p:cNvPr>
          <p:cNvSpPr/>
          <p:nvPr/>
        </p:nvSpPr>
        <p:spPr>
          <a:xfrm>
            <a:off x="1330325" y="1022331"/>
            <a:ext cx="8174038" cy="100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sz="4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콘텐츠 제작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CAA012-8F59-4077-A7B7-4A7CEAB1A857}"/>
              </a:ext>
            </a:extLst>
          </p:cNvPr>
          <p:cNvSpPr/>
          <p:nvPr/>
        </p:nvSpPr>
        <p:spPr>
          <a:xfrm>
            <a:off x="1330325" y="2481945"/>
            <a:ext cx="3283619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영상 광고 기획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27D3E-F7C0-4520-AEBA-489FC249CBC5}"/>
              </a:ext>
            </a:extLst>
          </p:cNvPr>
          <p:cNvSpPr txBox="1"/>
          <p:nvPr/>
        </p:nvSpPr>
        <p:spPr>
          <a:xfrm>
            <a:off x="1534775" y="3482512"/>
            <a:ext cx="793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매체별</a:t>
            </a:r>
            <a:r>
              <a: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상품 광고 기획</a:t>
            </a:r>
            <a:r>
              <a:rPr lang="en-US" altLang="ko-KR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C3B4A-4607-4A23-A84A-430430F91DAA}"/>
              </a:ext>
            </a:extLst>
          </p:cNvPr>
          <p:cNvSpPr txBox="1"/>
          <p:nvPr/>
        </p:nvSpPr>
        <p:spPr>
          <a:xfrm>
            <a:off x="1299868" y="4375382"/>
            <a:ext cx="793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TV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SNS, </a:t>
            </a:r>
            <a:r>
              <a:rPr lang="ko-KR" altLang="en-US" sz="28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유튜브 등 매체별로 상품 광고 제작하여 상품 홍보</a:t>
            </a:r>
            <a:endParaRPr lang="en-US" altLang="ko-KR" sz="28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E92539-244E-4993-8C08-7B5C27FF1B89}"/>
              </a:ext>
            </a:extLst>
          </p:cNvPr>
          <p:cNvSpPr txBox="1"/>
          <p:nvPr/>
        </p:nvSpPr>
        <p:spPr>
          <a:xfrm>
            <a:off x="13615226" y="5141416"/>
            <a:ext cx="793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왼쪽부터 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TV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유튜브 광고</a:t>
            </a:r>
            <a:r>
              <a:rPr lang="en-US" altLang="ko-KR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SNS </a:t>
            </a:r>
            <a:r>
              <a:rPr lang="ko-KR" altLang="en-US" sz="2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광고</a:t>
            </a:r>
            <a:endParaRPr lang="en-US" altLang="ko-KR" sz="2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92FA15A-D4FC-462D-8943-7554B659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118" y="5912296"/>
            <a:ext cx="3912161" cy="3893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8000" endPos="28000" dist="12700" dir="5400000" sy="-100000" algn="bl" rotWithShape="0"/>
          </a:effectLst>
        </p:spPr>
      </p:pic>
      <p:pic>
        <p:nvPicPr>
          <p:cNvPr id="9" name="그림 8" descr="사람, 모니터, 쥐고있는, 여자이(가) 표시된 사진&#10;&#10;자동 생성된 설명">
            <a:extLst>
              <a:ext uri="{FF2B5EF4-FFF2-40B4-BE49-F238E27FC236}">
                <a16:creationId xmlns:a16="http://schemas.microsoft.com/office/drawing/2014/main" id="{CB8F53FD-DFD2-4FE4-9A91-54F6E02F9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28" y="5912296"/>
            <a:ext cx="5980037" cy="3310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8000" endPos="28000" dist="127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B13739-4C65-45EC-94D8-CA1006B63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27" y="5912296"/>
            <a:ext cx="5879019" cy="331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28000" endPos="28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428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6512</TotalTime>
  <Words>682</Words>
  <Application>Microsoft Macintosh PowerPoint</Application>
  <PresentationFormat>사용자 지정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에스코어 드림 2 ExtraLight</vt:lpstr>
      <vt:lpstr>에스코어 드림 6 Bold</vt:lpstr>
      <vt:lpstr>에스코어 드림 7 ExtraBold</vt:lpstr>
      <vt:lpstr>에스코어 드림 8 Heavy</vt:lpstr>
      <vt:lpstr>S-Core Dream 3 Light</vt:lpstr>
      <vt:lpstr>S-Core Dream 5 Medium</vt:lpstr>
      <vt:lpstr>S-Core Dream 7 ExtraBold</vt:lpstr>
      <vt:lpstr>S-Core Dream 8 Heavy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조을연 [carpinus]</dc:creator>
  <cp:lastModifiedBy>조을연 [carpinus]</cp:lastModifiedBy>
  <cp:revision>99</cp:revision>
  <dcterms:created xsi:type="dcterms:W3CDTF">2019-12-23T12:25:09Z</dcterms:created>
  <dcterms:modified xsi:type="dcterms:W3CDTF">2020-05-19T02:24:48Z</dcterms:modified>
</cp:coreProperties>
</file>